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289" r:id="rId6"/>
    <p:sldId id="292" r:id="rId7"/>
    <p:sldId id="295" r:id="rId8"/>
    <p:sldId id="297" r:id="rId9"/>
    <p:sldId id="306" r:id="rId10"/>
    <p:sldId id="307" r:id="rId11"/>
    <p:sldId id="323" r:id="rId12"/>
    <p:sldId id="313" r:id="rId13"/>
    <p:sldId id="309" r:id="rId14"/>
    <p:sldId id="311" r:id="rId15"/>
    <p:sldId id="299" r:id="rId16"/>
    <p:sldId id="315" r:id="rId17"/>
    <p:sldId id="317" r:id="rId18"/>
    <p:sldId id="318" r:id="rId19"/>
    <p:sldId id="319" r:id="rId20"/>
    <p:sldId id="321" r:id="rId21"/>
    <p:sldId id="324"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416021-3666-442E-AC38-F0F25D8153D6}">
          <p14:sldIdLst>
            <p14:sldId id="256"/>
          </p14:sldIdLst>
        </p14:section>
        <p14:section name="Meaning and Hypothesis" id="{848ABB22-F3DC-4C6C-94D5-664770FF7762}">
          <p14:sldIdLst>
            <p14:sldId id="289"/>
          </p14:sldIdLst>
        </p14:section>
        <p14:section name="Sources" id="{8E30C9CE-8F27-4FBC-AFD7-C2376F656D62}">
          <p14:sldIdLst>
            <p14:sldId id="292"/>
            <p14:sldId id="295"/>
            <p14:sldId id="297"/>
            <p14:sldId id="306"/>
            <p14:sldId id="307"/>
            <p14:sldId id="323"/>
            <p14:sldId id="313"/>
            <p14:sldId id="309"/>
            <p14:sldId id="311"/>
            <p14:sldId id="299"/>
            <p14:sldId id="315"/>
            <p14:sldId id="317"/>
            <p14:sldId id="318"/>
            <p14:sldId id="319"/>
            <p14:sldId id="321"/>
            <p14:sldId id="324"/>
          </p14:sldIdLst>
        </p14:section>
        <p14:section name="Education" id="{968A29F7-8DEA-4A32-B0C7-D9BD84328F8B}">
          <p14:sldIdLst>
            <p14:sldId id="285"/>
          </p14:sldIdLst>
        </p14:section>
      </p14:sectionLst>
    </p:ex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Koski" initials="DK" lastIdx="1" clrIdx="0">
    <p:extLst>
      <p:ext uri="{19B8F6BF-5375-455C-9EA6-DF929625EA0E}">
        <p15:presenceInfo xmlns:p15="http://schemas.microsoft.com/office/powerpoint/2012/main" userId="bf6688e9b372f4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52" autoAdjust="0"/>
  </p:normalViewPr>
  <p:slideViewPr>
    <p:cSldViewPr snapToGrid="0" showGuides="1">
      <p:cViewPr varScale="1">
        <p:scale>
          <a:sx n="79" d="100"/>
          <a:sy n="79" d="100"/>
        </p:scale>
        <p:origin x="324" y="84"/>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8/12/2021</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8/12/2021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8/12/2021</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8/12/2021</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8/12/2021</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8/12/2021</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8/12/2021</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8/12/2021</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8/12/2021</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8/12/2021</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8/12/2021</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8/12/2021</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8/12/2021</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8/12/2021</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microsoft.com/office/2007/relationships/media" Target="../media/media17.m4a"/><Relationship Id="rId7" Type="http://schemas.openxmlformats.org/officeDocument/2006/relationships/image" Target="../media/image1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audio" Target="../media/media17.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media" Target="../media/media8.m4a"/><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3">
                <a:lumMod val="40000"/>
                <a:lumOff val="60000"/>
              </a:schemeClr>
            </a:gs>
            <a:gs pos="94000">
              <a:schemeClr val="accent1">
                <a:alpha val="48000"/>
                <a:lumMod val="52000"/>
                <a:lumOff val="48000"/>
              </a:schemeClr>
            </a:gs>
          </a:gsLst>
          <a:lin ang="5400000" scaled="1"/>
          <a:tileRect/>
        </a:gradFill>
        <a:effectLst/>
      </p:bgPr>
    </p:bg>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E291E300-61ED-4A4D-8FAC-ED7C4159DCEC}"/>
              </a:ext>
            </a:extLst>
          </p:cNvPr>
          <p:cNvPicPr>
            <a:picLocks noChangeAspect="1"/>
          </p:cNvPicPr>
          <p:nvPr/>
        </p:nvPicPr>
        <p:blipFill>
          <a:blip r:embed="rId3">
            <a:alphaModFix amt="61000"/>
            <a:extLst>
              <a:ext uri="{28A0092B-C50C-407E-A947-70E740481C1C}">
                <a14:useLocalDpi xmlns:a14="http://schemas.microsoft.com/office/drawing/2010/main" val="0"/>
              </a:ext>
            </a:extLst>
          </a:blip>
          <a:stretch>
            <a:fillRect/>
          </a:stretch>
        </p:blipFill>
        <p:spPr>
          <a:xfrm>
            <a:off x="1914865" y="2421567"/>
            <a:ext cx="8108775" cy="3941462"/>
          </a:xfrm>
          <a:prstGeom prst="rect">
            <a:avLst/>
          </a:prstGeom>
          <a:noFill/>
        </p:spPr>
      </p:pic>
      <p:sp>
        <p:nvSpPr>
          <p:cNvPr id="71" name="Freeform: Shape 7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85AE73D-71EA-4A2D-B11B-B601C22429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65103" y="1953170"/>
            <a:ext cx="8108775" cy="4640499"/>
          </a:xfrm>
          <a:prstGeom prst="rect">
            <a:avLst/>
          </a:prstGeom>
          <a:effectLst>
            <a:softEdge rad="584200"/>
          </a:effectLst>
        </p:spPr>
      </p:pic>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935040" y="1637578"/>
            <a:ext cx="3794589" cy="4725451"/>
          </a:xfrm>
          <a:solidFill>
            <a:schemeClr val="accent6">
              <a:lumMod val="60000"/>
              <a:lumOff val="40000"/>
            </a:schemeClr>
          </a:solidFill>
        </p:spPr>
        <p:txBody>
          <a:bodyPr vert="horz" lIns="91440" tIns="45720" rIns="91440" bIns="45720" rtlCol="0" anchor="ctr">
            <a:normAutofit/>
          </a:bodyPr>
          <a:lstStyle/>
          <a:p>
            <a:pPr algn="l"/>
            <a:r>
              <a:rPr lang="en-US" sz="4100" b="1" kern="1200" dirty="0">
                <a:solidFill>
                  <a:srgbClr val="FFFFFF"/>
                </a:solidFill>
                <a:latin typeface="+mj-lt"/>
                <a:ea typeface="+mj-ea"/>
                <a:cs typeface="+mj-cs"/>
              </a:rPr>
              <a:t>COVID-19 Vaccination</a:t>
            </a:r>
            <a:br>
              <a:rPr lang="en-US" sz="4100" kern="1200" dirty="0">
                <a:solidFill>
                  <a:srgbClr val="FFFFFF"/>
                </a:solidFill>
                <a:latin typeface="+mj-lt"/>
                <a:ea typeface="+mj-ea"/>
                <a:cs typeface="+mj-cs"/>
              </a:rPr>
            </a:br>
            <a:br>
              <a:rPr lang="en-US" sz="2500" kern="1200" dirty="0">
                <a:solidFill>
                  <a:srgbClr val="FFFFFF"/>
                </a:solidFill>
                <a:latin typeface="+mj-lt"/>
                <a:ea typeface="+mj-ea"/>
                <a:cs typeface="+mj-cs"/>
              </a:rPr>
            </a:br>
            <a:r>
              <a:rPr lang="en-US" sz="4100" kern="1200" dirty="0">
                <a:solidFill>
                  <a:srgbClr val="FFFFFF"/>
                </a:solidFill>
                <a:effectLst>
                  <a:outerShdw blurRad="38100" dist="38100" dir="2700000" algn="tl">
                    <a:srgbClr val="000000">
                      <a:alpha val="43137"/>
                    </a:srgbClr>
                  </a:outerShdw>
                </a:effectLst>
                <a:latin typeface="+mj-lt"/>
                <a:ea typeface="+mj-ea"/>
                <a:cs typeface="+mj-cs"/>
              </a:rPr>
              <a:t>California</a:t>
            </a:r>
            <a:br>
              <a:rPr lang="en-US" sz="4100" kern="1200" dirty="0">
                <a:solidFill>
                  <a:srgbClr val="FFFFFF"/>
                </a:solidFill>
                <a:effectLst>
                  <a:outerShdw blurRad="38100" dist="38100" dir="2700000" algn="tl">
                    <a:srgbClr val="000000">
                      <a:alpha val="43137"/>
                    </a:srgbClr>
                  </a:outerShdw>
                </a:effectLst>
                <a:latin typeface="+mj-lt"/>
                <a:ea typeface="+mj-ea"/>
                <a:cs typeface="+mj-cs"/>
              </a:rPr>
            </a:br>
            <a:br>
              <a:rPr lang="en-US" sz="4100" kern="1200" dirty="0">
                <a:solidFill>
                  <a:srgbClr val="FFFFFF"/>
                </a:solidFill>
                <a:effectLst>
                  <a:outerShdw blurRad="38100" dist="38100" dir="2700000" algn="tl">
                    <a:srgbClr val="000000">
                      <a:alpha val="43137"/>
                    </a:srgbClr>
                  </a:outerShdw>
                </a:effectLst>
                <a:latin typeface="+mj-lt"/>
                <a:ea typeface="+mj-ea"/>
                <a:cs typeface="+mj-cs"/>
              </a:rPr>
            </a:br>
            <a:endParaRPr lang="en-US" sz="4100" kern="1200" dirty="0">
              <a:solidFill>
                <a:srgbClr val="FFFFFF"/>
              </a:solidFill>
              <a:effectLst>
                <a:outerShdw blurRad="38100" dist="38100" dir="2700000" algn="tl">
                  <a:srgbClr val="000000">
                    <a:alpha val="43137"/>
                  </a:srgbClr>
                </a:outerShdw>
              </a:effectLst>
              <a:latin typeface="+mj-lt"/>
              <a:ea typeface="+mj-ea"/>
              <a:cs typeface="+mj-cs"/>
            </a:endParaRPr>
          </a:p>
        </p:txBody>
      </p:sp>
      <p:pic>
        <p:nvPicPr>
          <p:cNvPr id="1026" name="Picture 2" descr="CDC is responding to the coronavirus outbreak.">
            <a:extLst>
              <a:ext uri="{FF2B5EF4-FFF2-40B4-BE49-F238E27FC236}">
                <a16:creationId xmlns:a16="http://schemas.microsoft.com/office/drawing/2014/main" id="{14F559B2-30D5-46EE-84D4-1F699D838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97" y="307911"/>
            <a:ext cx="11707904" cy="2113136"/>
          </a:xfrm>
          <a:prstGeom prst="rect">
            <a:avLst/>
          </a:prstGeom>
          <a:effectLst>
            <a:outerShdw blurRad="711200" dist="876300" dir="7620000" sx="64000" sy="64000" algn="ctr" rotWithShape="0">
              <a:srgbClr val="000000">
                <a:alpha val="55000"/>
              </a:srgbClr>
            </a:outerShdw>
            <a:softEdge rad="203200"/>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FA83801-E336-4650-89E0-ED136C45656B}"/>
              </a:ext>
            </a:extLst>
          </p:cNvPr>
          <p:cNvSpPr txBox="1"/>
          <p:nvPr/>
        </p:nvSpPr>
        <p:spPr>
          <a:xfrm>
            <a:off x="2588692" y="4609223"/>
            <a:ext cx="2140937" cy="1923604"/>
          </a:xfrm>
          <a:prstGeom prst="rect">
            <a:avLst/>
          </a:prstGeom>
          <a:gradFill flip="none" rotWithShape="1">
            <a:gsLst>
              <a:gs pos="0">
                <a:schemeClr val="bg2">
                  <a:lumMod val="50000"/>
                </a:schemeClr>
              </a:gs>
              <a:gs pos="46000">
                <a:schemeClr val="accent1">
                  <a:alpha val="48000"/>
                  <a:lumMod val="52000"/>
                  <a:lumOff val="48000"/>
                </a:schemeClr>
              </a:gs>
            </a:gsLst>
            <a:lin ang="18900000" scaled="1"/>
            <a:tileRect/>
          </a:gradFill>
        </p:spPr>
        <p:txBody>
          <a:bodyPr wrap="square" rtlCol="0">
            <a:spAutoFit/>
          </a:bodyPr>
          <a:lstStyle/>
          <a:p>
            <a:r>
              <a:rPr lang="en-US" dirty="0">
                <a:solidFill>
                  <a:schemeClr val="accent1"/>
                </a:solidFill>
                <a:effectLst>
                  <a:outerShdw dist="310007" dir="5220000" sx="34000" sy="34000" kx="1300200" algn="ctr" rotWithShape="0">
                    <a:prstClr val="black">
                      <a:alpha val="79000"/>
                    </a:prstClr>
                  </a:outerShdw>
                </a:effectLst>
              </a:rPr>
              <a:t>Team members:</a:t>
            </a:r>
          </a:p>
          <a:p>
            <a:endParaRPr lang="en-US" sz="1100" dirty="0">
              <a:solidFill>
                <a:srgbClr val="002060"/>
              </a:solidFill>
              <a:effectLst>
                <a:outerShdw dist="310007" dir="5220000" sx="34000" sy="34000" kx="1300200" algn="ctr" rotWithShape="0">
                  <a:prstClr val="black">
                    <a:alpha val="79000"/>
                  </a:prstClr>
                </a:outerShdw>
              </a:effectLst>
            </a:endParaRPr>
          </a:p>
          <a:p>
            <a:r>
              <a:rPr lang="en-US" dirty="0">
                <a:solidFill>
                  <a:srgbClr val="002060"/>
                </a:solidFill>
                <a:effectLst>
                  <a:outerShdw dist="310007" dir="5220000" sx="34000" sy="34000" kx="1300200" algn="ctr" rotWithShape="0">
                    <a:prstClr val="black">
                      <a:alpha val="79000"/>
                    </a:prstClr>
                  </a:outerShdw>
                </a:effectLst>
              </a:rPr>
              <a:t>-  Tikaram Subedy</a:t>
            </a:r>
          </a:p>
          <a:p>
            <a:r>
              <a:rPr lang="en-US" dirty="0">
                <a:solidFill>
                  <a:srgbClr val="002060"/>
                </a:solidFill>
                <a:effectLst>
                  <a:outerShdw dist="310007" dir="5220000" sx="34000" sy="34000" kx="1300200" algn="ctr" rotWithShape="0">
                    <a:prstClr val="black">
                      <a:alpha val="79000"/>
                    </a:prstClr>
                  </a:outerShdw>
                </a:effectLst>
              </a:rPr>
              <a:t>-  Kristian Hamilton</a:t>
            </a:r>
          </a:p>
          <a:p>
            <a:r>
              <a:rPr lang="en-US" dirty="0">
                <a:solidFill>
                  <a:srgbClr val="002060"/>
                </a:solidFill>
                <a:effectLst>
                  <a:outerShdw dist="310007" dir="5220000" sx="34000" sy="34000" kx="1300200" algn="ctr" rotWithShape="0">
                    <a:prstClr val="black">
                      <a:alpha val="79000"/>
                    </a:prstClr>
                  </a:outerShdw>
                </a:effectLst>
              </a:rPr>
              <a:t>-  David Koski</a:t>
            </a:r>
          </a:p>
          <a:p>
            <a:endParaRPr lang="en-US" dirty="0">
              <a:solidFill>
                <a:srgbClr val="7030A0"/>
              </a:solidFill>
              <a:effectLst>
                <a:outerShdw dist="310007" dir="5220000" sx="34000" sy="34000" kx="1300200" algn="ctr" rotWithShape="0">
                  <a:prstClr val="black">
                    <a:alpha val="79000"/>
                  </a:prstClr>
                </a:outerShdw>
              </a:effectLst>
            </a:endParaRPr>
          </a:p>
          <a:p>
            <a:endParaRPr lang="en-US" dirty="0">
              <a:gradFill>
                <a:gsLst>
                  <a:gs pos="36000">
                    <a:schemeClr val="accent3">
                      <a:lumMod val="40000"/>
                      <a:lumOff val="60000"/>
                    </a:schemeClr>
                  </a:gs>
                  <a:gs pos="94000">
                    <a:schemeClr val="accent1">
                      <a:alpha val="48000"/>
                      <a:lumMod val="52000"/>
                      <a:lumOff val="48000"/>
                    </a:schemeClr>
                  </a:gs>
                </a:gsLst>
                <a:lin ang="5400000" scaled="1"/>
              </a:gradFill>
              <a:effectLst>
                <a:outerShdw dist="310007" dir="5220000" sx="34000" sy="34000" kx="1300200" algn="ctr" rotWithShape="0">
                  <a:prstClr val="black">
                    <a:alpha val="79000"/>
                  </a:prstClr>
                </a:outerShdw>
              </a:effectLst>
            </a:endParaRPr>
          </a:p>
        </p:txBody>
      </p:sp>
      <p:pic>
        <p:nvPicPr>
          <p:cNvPr id="15" name="Picture 14" descr="Chart&#10;&#10;Description automatically generated">
            <a:extLst>
              <a:ext uri="{FF2B5EF4-FFF2-40B4-BE49-F238E27FC236}">
                <a16:creationId xmlns:a16="http://schemas.microsoft.com/office/drawing/2014/main" id="{CC959536-3A51-40EA-BB31-85B9364AB1D2}"/>
              </a:ext>
            </a:extLst>
          </p:cNvPr>
          <p:cNvPicPr>
            <a:picLocks noChangeAspect="1"/>
          </p:cNvPicPr>
          <p:nvPr/>
        </p:nvPicPr>
        <p:blipFill>
          <a:blip r:embed="rId6">
            <a:alphaModFix amt="18000"/>
            <a:extLst>
              <a:ext uri="{BEBA8EAE-BF5A-486C-A8C5-ECC9F3942E4B}">
                <a14:imgProps xmlns:a14="http://schemas.microsoft.com/office/drawing/2010/main">
                  <a14:imgLayer r:embed="rId7">
                    <a14:imgEffect>
                      <a14:colorTemperature colorTemp="3857"/>
                    </a14:imgEffect>
                    <a14:imgEffect>
                      <a14:saturation sat="0"/>
                    </a14:imgEffect>
                  </a14:imgLayer>
                </a14:imgProps>
              </a:ext>
              <a:ext uri="{28A0092B-C50C-407E-A947-70E740481C1C}">
                <a14:useLocalDpi xmlns:a14="http://schemas.microsoft.com/office/drawing/2010/main" val="0"/>
              </a:ext>
            </a:extLst>
          </a:blip>
          <a:stretch>
            <a:fillRect/>
          </a:stretch>
        </p:blipFill>
        <p:spPr>
          <a:xfrm>
            <a:off x="6287305" y="1952649"/>
            <a:ext cx="5287708" cy="3699161"/>
          </a:xfrm>
          <a:prstGeom prst="rect">
            <a:avLst/>
          </a:prstGeom>
          <a:effectLst>
            <a:outerShdw blurRad="50800" dist="50800" dir="5400000" algn="ctr" rotWithShape="0">
              <a:srgbClr val="00B0F0">
                <a:alpha val="24000"/>
              </a:srgbClr>
            </a:outerShdw>
          </a:effectLst>
        </p:spPr>
      </p:pic>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D0B5A-F30C-4F87-B62A-7F65F98BC91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Finding Monthly Death Totals</a:t>
            </a:r>
          </a:p>
        </p:txBody>
      </p:sp>
      <p:pic>
        <p:nvPicPr>
          <p:cNvPr id="5" name="Content Placeholder 4" descr="Text&#10;&#10;Description automatically generated">
            <a:extLst>
              <a:ext uri="{FF2B5EF4-FFF2-40B4-BE49-F238E27FC236}">
                <a16:creationId xmlns:a16="http://schemas.microsoft.com/office/drawing/2014/main" id="{0B89E31A-6B32-49FD-B02F-2388906EBE3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56255" y="1675227"/>
            <a:ext cx="7479489" cy="4394199"/>
          </a:xfrm>
          <a:prstGeom prst="rect">
            <a:avLst/>
          </a:prstGeom>
        </p:spPr>
      </p:pic>
      <p:pic>
        <p:nvPicPr>
          <p:cNvPr id="8" name="Recorded Sound">
            <a:hlinkClick r:id="" action="ppaction://media"/>
            <a:extLst>
              <a:ext uri="{FF2B5EF4-FFF2-40B4-BE49-F238E27FC236}">
                <a16:creationId xmlns:a16="http://schemas.microsoft.com/office/drawing/2014/main" id="{DD786746-AE62-4C02-9635-22D4090367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6247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1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C772A-861E-4C48-AF12-E426B07B791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Merging the Cleaned </a:t>
            </a:r>
            <a:r>
              <a:rPr lang="en-US" sz="3200" kern="1200" dirty="0" err="1">
                <a:solidFill>
                  <a:schemeClr val="bg1"/>
                </a:solidFill>
                <a:latin typeface="+mj-lt"/>
                <a:ea typeface="+mj-ea"/>
                <a:cs typeface="+mj-cs"/>
              </a:rPr>
              <a:t>Dataframes</a:t>
            </a:r>
            <a:endParaRPr lang="en-US" sz="3200" kern="1200" dirty="0">
              <a:solidFill>
                <a:schemeClr val="bg1"/>
              </a:solidFill>
              <a:latin typeface="+mj-lt"/>
              <a:ea typeface="+mj-ea"/>
              <a:cs typeface="+mj-cs"/>
            </a:endParaRPr>
          </a:p>
        </p:txBody>
      </p:sp>
      <p:pic>
        <p:nvPicPr>
          <p:cNvPr id="5" name="Content Placeholder 4" descr="Table&#10;&#10;Description automatically generated">
            <a:extLst>
              <a:ext uri="{FF2B5EF4-FFF2-40B4-BE49-F238E27FC236}">
                <a16:creationId xmlns:a16="http://schemas.microsoft.com/office/drawing/2014/main" id="{B8D7496C-5AB8-41E7-ABF6-A66B0880BBC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07896" y="1675227"/>
            <a:ext cx="7576207" cy="4394199"/>
          </a:xfrm>
          <a:prstGeom prst="rect">
            <a:avLst/>
          </a:prstGeom>
        </p:spPr>
      </p:pic>
      <p:pic>
        <p:nvPicPr>
          <p:cNvPr id="8" name="Recorded Sound">
            <a:hlinkClick r:id="" action="ppaction://media"/>
            <a:extLst>
              <a:ext uri="{FF2B5EF4-FFF2-40B4-BE49-F238E27FC236}">
                <a16:creationId xmlns:a16="http://schemas.microsoft.com/office/drawing/2014/main" id="{3A588D7E-B79F-47B2-903C-96DDAF563F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80355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E2CAD-ED2C-4774-9297-B57DBDBE623F}"/>
              </a:ext>
            </a:extLst>
          </p:cNvPr>
          <p:cNvSpPr>
            <a:spLocks noGrp="1"/>
          </p:cNvSpPr>
          <p:nvPr>
            <p:ph type="title"/>
          </p:nvPr>
        </p:nvSpPr>
        <p:spPr/>
        <p:txBody>
          <a:bodyPr/>
          <a:lstStyle/>
          <a:p>
            <a:r>
              <a:rPr lang="en-US" dirty="0"/>
              <a:t>Describe the Analysis Process</a:t>
            </a:r>
          </a:p>
        </p:txBody>
      </p:sp>
      <p:sp>
        <p:nvSpPr>
          <p:cNvPr id="3" name="Content Placeholder 2">
            <a:extLst>
              <a:ext uri="{FF2B5EF4-FFF2-40B4-BE49-F238E27FC236}">
                <a16:creationId xmlns:a16="http://schemas.microsoft.com/office/drawing/2014/main" id="{065A1252-6A52-4F55-82FB-D82908CC835C}"/>
              </a:ext>
            </a:extLst>
          </p:cNvPr>
          <p:cNvSpPr>
            <a:spLocks noGrp="1"/>
          </p:cNvSpPr>
          <p:nvPr>
            <p:ph idx="1"/>
          </p:nvPr>
        </p:nvSpPr>
        <p:spPr/>
        <p:txBody>
          <a:bodyPr/>
          <a:lstStyle/>
          <a:p>
            <a:r>
              <a:rPr lang="en-US" dirty="0"/>
              <a:t>Screen shots of code and output</a:t>
            </a:r>
          </a:p>
          <a:p>
            <a:r>
              <a:rPr lang="en-US" dirty="0"/>
              <a:t>Describe the analysis process</a:t>
            </a:r>
          </a:p>
        </p:txBody>
      </p:sp>
      <p:pic>
        <p:nvPicPr>
          <p:cNvPr id="5" name="Recorded Sound">
            <a:hlinkClick r:id="" action="ppaction://media"/>
            <a:extLst>
              <a:ext uri="{FF2B5EF4-FFF2-40B4-BE49-F238E27FC236}">
                <a16:creationId xmlns:a16="http://schemas.microsoft.com/office/drawing/2014/main" id="{EED40A61-0AF6-480F-BD6E-9A43C3F6FC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84872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33BBE7-45FD-47EE-A945-0E07C3E7027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Cases By Month Bar Chart</a:t>
            </a:r>
          </a:p>
        </p:txBody>
      </p:sp>
      <p:pic>
        <p:nvPicPr>
          <p:cNvPr id="9" name="Content Placeholder 8" descr="Chart, bar chart&#10;&#10;Description automatically generated">
            <a:extLst>
              <a:ext uri="{FF2B5EF4-FFF2-40B4-BE49-F238E27FC236}">
                <a16:creationId xmlns:a16="http://schemas.microsoft.com/office/drawing/2014/main" id="{930823C8-E629-4972-B1C5-476BDEBC733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86225" y="1271149"/>
            <a:ext cx="8105775" cy="4316677"/>
          </a:xfrm>
          <a:prstGeom prst="rect">
            <a:avLst/>
          </a:prstGeom>
        </p:spPr>
      </p:pic>
      <p:pic>
        <p:nvPicPr>
          <p:cNvPr id="10" name="Recorded Sound">
            <a:hlinkClick r:id="" action="ppaction://media"/>
            <a:extLst>
              <a:ext uri="{FF2B5EF4-FFF2-40B4-BE49-F238E27FC236}">
                <a16:creationId xmlns:a16="http://schemas.microsoft.com/office/drawing/2014/main" id="{1D6731E3-BBE9-4739-AF05-09E6EFBB32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8177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3C24A4-F1C9-4B59-B84D-2B9093566C1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3000" kern="1200" dirty="0">
                <a:solidFill>
                  <a:schemeClr val="bg1"/>
                </a:solidFill>
                <a:latin typeface="+mj-lt"/>
                <a:ea typeface="+mj-ea"/>
                <a:cs typeface="+mj-cs"/>
              </a:rPr>
              <a:t>Fully Vaccinated per Month vs. Fully Vaccinated Total Code</a:t>
            </a:r>
          </a:p>
        </p:txBody>
      </p:sp>
      <p:pic>
        <p:nvPicPr>
          <p:cNvPr id="7" name="Recorded Sound">
            <a:hlinkClick r:id="" action="ppaction://media"/>
            <a:extLst>
              <a:ext uri="{FF2B5EF4-FFF2-40B4-BE49-F238E27FC236}">
                <a16:creationId xmlns:a16="http://schemas.microsoft.com/office/drawing/2014/main" id="{A056950B-7B77-4100-ADA2-63853500CE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33827" y="1116339"/>
            <a:ext cx="609600" cy="609600"/>
          </a:xfrm>
          <a:prstGeom prst="rect">
            <a:avLst/>
          </a:prstGeom>
        </p:spPr>
      </p:pic>
      <p:pic>
        <p:nvPicPr>
          <p:cNvPr id="13" name="Content Placeholder 12" descr="Text&#10;&#10;Description automatically generated">
            <a:extLst>
              <a:ext uri="{FF2B5EF4-FFF2-40B4-BE49-F238E27FC236}">
                <a16:creationId xmlns:a16="http://schemas.microsoft.com/office/drawing/2014/main" id="{FFE22731-2E7D-43A8-85FC-9785A8B734C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38627" y="2206154"/>
            <a:ext cx="10914742" cy="4142600"/>
          </a:xfrm>
        </p:spPr>
      </p:pic>
    </p:spTree>
    <p:extLst>
      <p:ext uri="{BB962C8B-B14F-4D97-AF65-F5344CB8AC3E}">
        <p14:creationId xmlns:p14="http://schemas.microsoft.com/office/powerpoint/2010/main" val="233709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lowchart: Document 1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53062-2ED7-466F-A90B-CE16F240BAC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2700" kern="1200" dirty="0">
                <a:solidFill>
                  <a:srgbClr val="FFFFFF"/>
                </a:solidFill>
                <a:latin typeface="+mj-lt"/>
                <a:ea typeface="+mj-ea"/>
                <a:cs typeface="+mj-cs"/>
              </a:rPr>
              <a:t>Fully Vaccinated Per Month vs. Fully Vaccinated Total</a:t>
            </a:r>
          </a:p>
        </p:txBody>
      </p:sp>
      <p:pic>
        <p:nvPicPr>
          <p:cNvPr id="14" name="Content Placeholder 13" descr="Chart, scatter chart&#10;&#10;Description automatically generated">
            <a:extLst>
              <a:ext uri="{FF2B5EF4-FFF2-40B4-BE49-F238E27FC236}">
                <a16:creationId xmlns:a16="http://schemas.microsoft.com/office/drawing/2014/main" id="{C30F22BA-71F6-4425-BEEF-8E3ED397E18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37187" y="640080"/>
            <a:ext cx="6689029" cy="5578816"/>
          </a:xfrm>
          <a:prstGeom prst="rect">
            <a:avLst/>
          </a:prstGeom>
        </p:spPr>
      </p:pic>
      <p:pic>
        <p:nvPicPr>
          <p:cNvPr id="15" name="Recorded Sound">
            <a:hlinkClick r:id="" action="ppaction://media"/>
            <a:extLst>
              <a:ext uri="{FF2B5EF4-FFF2-40B4-BE49-F238E27FC236}">
                <a16:creationId xmlns:a16="http://schemas.microsoft.com/office/drawing/2014/main" id="{DA521AF1-4832-4C71-8874-59D380173B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1646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0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C7CEBB-1622-4C89-9BEF-8EBDBF32E0A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ctr"/>
            <a:r>
              <a:rPr lang="en-US" sz="4200" kern="1200" dirty="0">
                <a:solidFill>
                  <a:schemeClr val="bg1"/>
                </a:solidFill>
                <a:latin typeface="+mj-lt"/>
                <a:ea typeface="+mj-ea"/>
                <a:cs typeface="+mj-cs"/>
              </a:rPr>
              <a:t>Cases vs. Total With One or More Shots Code</a:t>
            </a:r>
          </a:p>
        </p:txBody>
      </p:sp>
      <p:pic>
        <p:nvPicPr>
          <p:cNvPr id="6" name="Recorded Sound">
            <a:hlinkClick r:id="" action="ppaction://media"/>
            <a:extLst>
              <a:ext uri="{FF2B5EF4-FFF2-40B4-BE49-F238E27FC236}">
                <a16:creationId xmlns:a16="http://schemas.microsoft.com/office/drawing/2014/main" id="{EA017109-D257-4435-9E2C-38E8105C6E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pic>
        <p:nvPicPr>
          <p:cNvPr id="11" name="Content Placeholder 10" descr="Text&#10;&#10;Description automatically generated">
            <a:extLst>
              <a:ext uri="{FF2B5EF4-FFF2-40B4-BE49-F238E27FC236}">
                <a16:creationId xmlns:a16="http://schemas.microsoft.com/office/drawing/2014/main" id="{BF6245D3-FF74-4D9D-9F8B-267D3DB7E60B}"/>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24114" y="2434213"/>
            <a:ext cx="10377715" cy="3835958"/>
          </a:xfrm>
        </p:spPr>
      </p:pic>
      <p:pic>
        <p:nvPicPr>
          <p:cNvPr id="13" name="Recorded Sound">
            <a:hlinkClick r:id="" action="ppaction://media"/>
            <a:extLst>
              <a:ext uri="{FF2B5EF4-FFF2-40B4-BE49-F238E27FC236}">
                <a16:creationId xmlns:a16="http://schemas.microsoft.com/office/drawing/2014/main" id="{52BEB09D-FE55-4367-888A-778BE1E79138}"/>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397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5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6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746A36-0E7D-4073-9439-615562626AF3}"/>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ctr"/>
            <a:r>
              <a:rPr lang="en-US" sz="4200" kern="1200" dirty="0">
                <a:solidFill>
                  <a:schemeClr val="bg1"/>
                </a:solidFill>
                <a:latin typeface="+mj-lt"/>
                <a:ea typeface="+mj-ea"/>
                <a:cs typeface="+mj-cs"/>
              </a:rPr>
              <a:t>Deaths vs. Total With One or More Shots Code  </a:t>
            </a:r>
          </a:p>
        </p:txBody>
      </p:sp>
      <p:pic>
        <p:nvPicPr>
          <p:cNvPr id="17" name="Content Placeholder 16" descr="Text&#10;&#10;Description automatically generated">
            <a:extLst>
              <a:ext uri="{FF2B5EF4-FFF2-40B4-BE49-F238E27FC236}">
                <a16:creationId xmlns:a16="http://schemas.microsoft.com/office/drawing/2014/main" id="{F2F35731-62C1-4DA6-B394-96F9C90F669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61689" y="2206154"/>
            <a:ext cx="9269119" cy="4115374"/>
          </a:xfrm>
        </p:spPr>
      </p:pic>
      <p:pic>
        <p:nvPicPr>
          <p:cNvPr id="18" name="Recorded Sound">
            <a:hlinkClick r:id="" action="ppaction://media"/>
            <a:extLst>
              <a:ext uri="{FF2B5EF4-FFF2-40B4-BE49-F238E27FC236}">
                <a16:creationId xmlns:a16="http://schemas.microsoft.com/office/drawing/2014/main" id="{3B1445D6-977B-4349-AE10-99BA3CE77A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862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2"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11E92-E30B-450C-B20F-DB88D323D1DE}"/>
              </a:ext>
            </a:extLst>
          </p:cNvPr>
          <p:cNvSpPr>
            <a:spLocks noGrp="1"/>
          </p:cNvSpPr>
          <p:nvPr>
            <p:ph type="title"/>
          </p:nvPr>
        </p:nvSpPr>
        <p:spPr>
          <a:xfrm>
            <a:off x="699714" y="353160"/>
            <a:ext cx="11303600" cy="898581"/>
          </a:xfrm>
        </p:spPr>
        <p:txBody>
          <a:bodyPr vert="horz" lIns="91440" tIns="45720" rIns="91440" bIns="45720" rtlCol="0" anchor="ctr">
            <a:normAutofit fontScale="90000"/>
          </a:bodyPr>
          <a:lstStyle/>
          <a:p>
            <a:r>
              <a:rPr lang="en-US" sz="4000" dirty="0">
                <a:solidFill>
                  <a:srgbClr val="FFFFFF"/>
                </a:solidFill>
              </a:rPr>
              <a:t>Cases and Deaths vs. Total With One or More Shots </a:t>
            </a:r>
          </a:p>
        </p:txBody>
      </p:sp>
      <p:pic>
        <p:nvPicPr>
          <p:cNvPr id="9" name="Picture 8" descr="Chart, scatter chart&#10;&#10;Description automatically generated">
            <a:extLst>
              <a:ext uri="{FF2B5EF4-FFF2-40B4-BE49-F238E27FC236}">
                <a16:creationId xmlns:a16="http://schemas.microsoft.com/office/drawing/2014/main" id="{32EFEECD-8D78-4702-ACE0-4BE9CCCFD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230" y="2158136"/>
            <a:ext cx="5614607" cy="4520055"/>
          </a:xfrm>
          <a:prstGeom prst="rect">
            <a:avLst/>
          </a:prstGeom>
        </p:spPr>
      </p:pic>
      <p:pic>
        <p:nvPicPr>
          <p:cNvPr id="5" name="Content Placeholder 4" descr="Chart, scatter chart&#10;&#10;Description automatically generated">
            <a:extLst>
              <a:ext uri="{FF2B5EF4-FFF2-40B4-BE49-F238E27FC236}">
                <a16:creationId xmlns:a16="http://schemas.microsoft.com/office/drawing/2014/main" id="{632B896A-E58C-4914-B64E-B5E1ACC9DBD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345164" y="2217815"/>
            <a:ext cx="5846835" cy="4400698"/>
          </a:xfrm>
          <a:prstGeom prst="rect">
            <a:avLst/>
          </a:prstGeom>
        </p:spPr>
      </p:pic>
      <p:pic>
        <p:nvPicPr>
          <p:cNvPr id="10" name="Recorded Sound">
            <a:hlinkClick r:id="" action="ppaction://media"/>
            <a:extLst>
              <a:ext uri="{FF2B5EF4-FFF2-40B4-BE49-F238E27FC236}">
                <a16:creationId xmlns:a16="http://schemas.microsoft.com/office/drawing/2014/main" id="{040A2CB4-4D88-4418-94C5-1A91704471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4078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4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D6F4-AA14-4F96-810F-B85A824A6301}"/>
              </a:ext>
            </a:extLst>
          </p:cNvPr>
          <p:cNvSpPr>
            <a:spLocks noGrp="1"/>
          </p:cNvSpPr>
          <p:nvPr>
            <p:ph type="title"/>
          </p:nvPr>
        </p:nvSpPr>
        <p:spPr/>
        <p:txBody>
          <a:bodyPr>
            <a:normAutofit fontScale="90000"/>
          </a:bodyPr>
          <a:lstStyle/>
          <a:p>
            <a:r>
              <a:rPr lang="en-US" dirty="0"/>
              <a:t>How strong is the correlation between cases/deaths, and vaccination rates?</a:t>
            </a:r>
            <a:br>
              <a:rPr lang="en-US" dirty="0"/>
            </a:br>
            <a:endParaRPr lang="en-US" dirty="0"/>
          </a:p>
        </p:txBody>
      </p:sp>
      <p:sp>
        <p:nvSpPr>
          <p:cNvPr id="4" name="TextBox 3">
            <a:extLst>
              <a:ext uri="{FF2B5EF4-FFF2-40B4-BE49-F238E27FC236}">
                <a16:creationId xmlns:a16="http://schemas.microsoft.com/office/drawing/2014/main" id="{C76AD8CB-090E-4760-9D36-80A7FB6765B2}"/>
              </a:ext>
            </a:extLst>
          </p:cNvPr>
          <p:cNvSpPr txBox="1"/>
          <p:nvPr/>
        </p:nvSpPr>
        <p:spPr>
          <a:xfrm>
            <a:off x="3140242" y="3031958"/>
            <a:ext cx="7676147" cy="2308324"/>
          </a:xfrm>
          <a:prstGeom prst="rect">
            <a:avLst/>
          </a:prstGeom>
          <a:noFill/>
        </p:spPr>
        <p:txBody>
          <a:bodyPr wrap="square" rtlCol="0">
            <a:spAutoFit/>
          </a:bodyPr>
          <a:lstStyle/>
          <a:p>
            <a:r>
              <a:rPr lang="en-US" dirty="0"/>
              <a:t>My intention when going through this data was to find the strength of the correlation between COVID cases and vaccination rates as well as COVID deaths and vaccination rates. My hypothesis was that there is a high level of correlation between these factors. As one would expect, the statistics show this hypothesis was correct. However, I wanted to try and provide an independent confirmation of this hypothesis, since many of the unvaccinated do not believe the information they get from what they consider “mainstream media”.</a:t>
            </a:r>
          </a:p>
        </p:txBody>
      </p:sp>
      <p:pic>
        <p:nvPicPr>
          <p:cNvPr id="7" name="Recorded Sound">
            <a:hlinkClick r:id="" action="ppaction://media"/>
            <a:extLst>
              <a:ext uri="{FF2B5EF4-FFF2-40B4-BE49-F238E27FC236}">
                <a16:creationId xmlns:a16="http://schemas.microsoft.com/office/drawing/2014/main" id="{148AD391-086E-403F-99A7-7C8C16E921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2158" y="5530516"/>
            <a:ext cx="609600" cy="609600"/>
          </a:xfrm>
          <a:prstGeom prst="rect">
            <a:avLst/>
          </a:prstGeom>
        </p:spPr>
      </p:pic>
    </p:spTree>
    <p:extLst>
      <p:ext uri="{BB962C8B-B14F-4D97-AF65-F5344CB8AC3E}">
        <p14:creationId xmlns:p14="http://schemas.microsoft.com/office/powerpoint/2010/main" val="26188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630D-F717-475F-A568-F9496B774126}"/>
              </a:ext>
            </a:extLst>
          </p:cNvPr>
          <p:cNvSpPr>
            <a:spLocks noGrp="1"/>
          </p:cNvSpPr>
          <p:nvPr>
            <p:ph type="title"/>
          </p:nvPr>
        </p:nvSpPr>
        <p:spPr/>
        <p:txBody>
          <a:bodyPr/>
          <a:lstStyle/>
          <a:p>
            <a:r>
              <a:rPr lang="en-US" dirty="0"/>
              <a:t>CDC</a:t>
            </a:r>
          </a:p>
        </p:txBody>
      </p:sp>
      <p:sp>
        <p:nvSpPr>
          <p:cNvPr id="3" name="Content Placeholder 2">
            <a:extLst>
              <a:ext uri="{FF2B5EF4-FFF2-40B4-BE49-F238E27FC236}">
                <a16:creationId xmlns:a16="http://schemas.microsoft.com/office/drawing/2014/main" id="{8D79DFE8-FA4C-48C1-8E8B-560DA1FB78D3}"/>
              </a:ext>
            </a:extLst>
          </p:cNvPr>
          <p:cNvSpPr>
            <a:spLocks noGrp="1"/>
          </p:cNvSpPr>
          <p:nvPr>
            <p:ph idx="1"/>
          </p:nvPr>
        </p:nvSpPr>
        <p:spPr/>
        <p:txBody>
          <a:bodyPr/>
          <a:lstStyle/>
          <a:p>
            <a:r>
              <a:rPr lang="en-US" dirty="0"/>
              <a:t>I downloaded all of the information on COVID cases from the CDC website, and then got to work cleaning it.</a:t>
            </a:r>
          </a:p>
        </p:txBody>
      </p:sp>
      <p:pic>
        <p:nvPicPr>
          <p:cNvPr id="6" name="Recorded Sound">
            <a:hlinkClick r:id="" action="ppaction://media"/>
            <a:extLst>
              <a:ext uri="{FF2B5EF4-FFF2-40B4-BE49-F238E27FC236}">
                <a16:creationId xmlns:a16="http://schemas.microsoft.com/office/drawing/2014/main" id="{70858BFD-4253-4095-A60D-D10BFC52B7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7584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BBA0-7E8F-492D-8A44-076E40C00849}"/>
              </a:ext>
            </a:extLst>
          </p:cNvPr>
          <p:cNvSpPr>
            <a:spLocks noGrp="1"/>
          </p:cNvSpPr>
          <p:nvPr>
            <p:ph type="title"/>
          </p:nvPr>
        </p:nvSpPr>
        <p:spPr/>
        <p:txBody>
          <a:bodyPr/>
          <a:lstStyle/>
          <a:p>
            <a:r>
              <a:rPr lang="en-US" dirty="0"/>
              <a:t>USAFacts.org</a:t>
            </a:r>
          </a:p>
        </p:txBody>
      </p:sp>
      <p:sp>
        <p:nvSpPr>
          <p:cNvPr id="3" name="Content Placeholder 2">
            <a:extLst>
              <a:ext uri="{FF2B5EF4-FFF2-40B4-BE49-F238E27FC236}">
                <a16:creationId xmlns:a16="http://schemas.microsoft.com/office/drawing/2014/main" id="{696EC7B3-8210-4AD2-9D5E-8DDA24DD27BC}"/>
              </a:ext>
            </a:extLst>
          </p:cNvPr>
          <p:cNvSpPr>
            <a:spLocks noGrp="1"/>
          </p:cNvSpPr>
          <p:nvPr>
            <p:ph idx="1"/>
          </p:nvPr>
        </p:nvSpPr>
        <p:spPr/>
        <p:txBody>
          <a:bodyPr/>
          <a:lstStyle/>
          <a:p>
            <a:r>
              <a:rPr lang="en-US" dirty="0"/>
              <a:t>I found the data on COVID deaths in California counties from USAFacts.org. I discovered this site after seeing that they were referenced as a trusted data source in an NPR (National Public Radio) article I was reading.</a:t>
            </a:r>
          </a:p>
        </p:txBody>
      </p:sp>
      <p:pic>
        <p:nvPicPr>
          <p:cNvPr id="5" name="Recorded Sound">
            <a:hlinkClick r:id="" action="ppaction://media"/>
            <a:extLst>
              <a:ext uri="{FF2B5EF4-FFF2-40B4-BE49-F238E27FC236}">
                <a16:creationId xmlns:a16="http://schemas.microsoft.com/office/drawing/2014/main" id="{434EB277-F2C3-4E14-9981-41708BA236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8722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068F-C5E4-42E9-83E9-F12613EA2E44}"/>
              </a:ext>
            </a:extLst>
          </p:cNvPr>
          <p:cNvSpPr>
            <a:spLocks noGrp="1"/>
          </p:cNvSpPr>
          <p:nvPr>
            <p:ph type="title"/>
          </p:nvPr>
        </p:nvSpPr>
        <p:spPr/>
        <p:txBody>
          <a:bodyPr/>
          <a:lstStyle/>
          <a:p>
            <a:r>
              <a:rPr lang="en-US" dirty="0"/>
              <a:t>Data Cleanup David</a:t>
            </a:r>
          </a:p>
        </p:txBody>
      </p:sp>
      <p:sp>
        <p:nvSpPr>
          <p:cNvPr id="3" name="Content Placeholder 2">
            <a:extLst>
              <a:ext uri="{FF2B5EF4-FFF2-40B4-BE49-F238E27FC236}">
                <a16:creationId xmlns:a16="http://schemas.microsoft.com/office/drawing/2014/main" id="{D1551DF9-A64A-41A0-8FE7-E78759A24C59}"/>
              </a:ext>
            </a:extLst>
          </p:cNvPr>
          <p:cNvSpPr>
            <a:spLocks noGrp="1"/>
          </p:cNvSpPr>
          <p:nvPr>
            <p:ph idx="1"/>
          </p:nvPr>
        </p:nvSpPr>
        <p:spPr/>
        <p:txBody>
          <a:bodyPr/>
          <a:lstStyle/>
          <a:p>
            <a:r>
              <a:rPr lang="en-US" dirty="0"/>
              <a:t>Describe the data exploration and cleanup process</a:t>
            </a:r>
          </a:p>
        </p:txBody>
      </p:sp>
      <p:pic>
        <p:nvPicPr>
          <p:cNvPr id="7" name="Recorded Sound">
            <a:hlinkClick r:id="" action="ppaction://media"/>
            <a:extLst>
              <a:ext uri="{FF2B5EF4-FFF2-40B4-BE49-F238E27FC236}">
                <a16:creationId xmlns:a16="http://schemas.microsoft.com/office/drawing/2014/main" id="{0B3064AE-B121-49E0-BB2D-9D2D214432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7090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0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97DF22-61FE-401F-8290-11F662740D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CDC Cleaning</a:t>
            </a:r>
          </a:p>
        </p:txBody>
      </p:sp>
      <p:pic>
        <p:nvPicPr>
          <p:cNvPr id="9" name="Content Placeholder 8" descr="Graphical user interface, text, application&#10;&#10;Description automatically generated">
            <a:extLst>
              <a:ext uri="{FF2B5EF4-FFF2-40B4-BE49-F238E27FC236}">
                <a16:creationId xmlns:a16="http://schemas.microsoft.com/office/drawing/2014/main" id="{0C5B6967-0E1D-476C-BFAE-32AD8445460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30802" y="1675227"/>
            <a:ext cx="9930395" cy="4394199"/>
          </a:xfrm>
          <a:prstGeom prst="rect">
            <a:avLst/>
          </a:prstGeom>
        </p:spPr>
      </p:pic>
      <p:pic>
        <p:nvPicPr>
          <p:cNvPr id="15" name="Recorded Sound">
            <a:hlinkClick r:id="" action="ppaction://media"/>
            <a:extLst>
              <a:ext uri="{FF2B5EF4-FFF2-40B4-BE49-F238E27FC236}">
                <a16:creationId xmlns:a16="http://schemas.microsoft.com/office/drawing/2014/main" id="{BCF22600-633B-4608-811B-E2A26332A2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6566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663E2-479E-4B1A-B9AE-0E6F086CB22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CA CDC Data Cleaning</a:t>
            </a:r>
          </a:p>
        </p:txBody>
      </p:sp>
      <p:pic>
        <p:nvPicPr>
          <p:cNvPr id="5" name="Content Placeholder 4" descr="Text&#10;&#10;Description automatically generated">
            <a:extLst>
              <a:ext uri="{FF2B5EF4-FFF2-40B4-BE49-F238E27FC236}">
                <a16:creationId xmlns:a16="http://schemas.microsoft.com/office/drawing/2014/main" id="{7299E504-3269-4130-8BEA-ED123B80EE8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66740" y="1675227"/>
            <a:ext cx="8658520" cy="4394199"/>
          </a:xfrm>
          <a:prstGeom prst="rect">
            <a:avLst/>
          </a:prstGeom>
        </p:spPr>
      </p:pic>
      <p:pic>
        <p:nvPicPr>
          <p:cNvPr id="8" name="Recorded Sound">
            <a:hlinkClick r:id="" action="ppaction://media"/>
            <a:extLst>
              <a:ext uri="{FF2B5EF4-FFF2-40B4-BE49-F238E27FC236}">
                <a16:creationId xmlns:a16="http://schemas.microsoft.com/office/drawing/2014/main" id="{2D4994D6-9100-4878-8B80-59C4C4C049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0136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8E028-017C-41BB-AA05-C017BB58BC1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CategoricalDtype Sorting</a:t>
            </a:r>
          </a:p>
        </p:txBody>
      </p:sp>
      <p:pic>
        <p:nvPicPr>
          <p:cNvPr id="5" name="Content Placeholder 4" descr="A picture containing scatter chart&#10;&#10;Description automatically generated">
            <a:extLst>
              <a:ext uri="{FF2B5EF4-FFF2-40B4-BE49-F238E27FC236}">
                <a16:creationId xmlns:a16="http://schemas.microsoft.com/office/drawing/2014/main" id="{3AB06735-5AF2-4F8F-8575-3CAB1F93B5D9}"/>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43467" y="2686400"/>
            <a:ext cx="10905066" cy="2371852"/>
          </a:xfrm>
          <a:prstGeom prst="rect">
            <a:avLst/>
          </a:prstGeom>
        </p:spPr>
      </p:pic>
      <p:pic>
        <p:nvPicPr>
          <p:cNvPr id="6" name="Recorded Sound">
            <a:hlinkClick r:id="" action="ppaction://media"/>
            <a:extLst>
              <a:ext uri="{FF2B5EF4-FFF2-40B4-BE49-F238E27FC236}">
                <a16:creationId xmlns:a16="http://schemas.microsoft.com/office/drawing/2014/main" id="{F6FDD6A2-FBA4-44B1-A9A2-C93044A970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pic>
        <p:nvPicPr>
          <p:cNvPr id="8" name="Recorded Sound">
            <a:hlinkClick r:id="" action="ppaction://media"/>
            <a:extLst>
              <a:ext uri="{FF2B5EF4-FFF2-40B4-BE49-F238E27FC236}">
                <a16:creationId xmlns:a16="http://schemas.microsoft.com/office/drawing/2014/main" id="{011F6711-7BBC-4B2B-98BA-1D2A0A9E577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344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6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8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B7545-4FA6-431D-8392-99AF1C7BE57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Manually Code Cases per Month</a:t>
            </a:r>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F29553A6-58CE-4C7F-8FD1-5C758C4BDD5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56585" y="1675227"/>
            <a:ext cx="10278830" cy="4394199"/>
          </a:xfrm>
          <a:prstGeom prst="rect">
            <a:avLst/>
          </a:prstGeom>
        </p:spPr>
      </p:pic>
      <p:pic>
        <p:nvPicPr>
          <p:cNvPr id="9" name="Recorded Sound">
            <a:hlinkClick r:id="" action="ppaction://media"/>
            <a:extLst>
              <a:ext uri="{FF2B5EF4-FFF2-40B4-BE49-F238E27FC236}">
                <a16:creationId xmlns:a16="http://schemas.microsoft.com/office/drawing/2014/main" id="{CC6627C1-0017-4025-80DF-48D696F52C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4792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1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2055</TotalTime>
  <Words>300</Words>
  <Application>Microsoft Office PowerPoint</Application>
  <PresentationFormat>Widescreen</PresentationFormat>
  <Paragraphs>32</Paragraphs>
  <Slides>19</Slides>
  <Notes>2</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Segoe UI Light</vt:lpstr>
      <vt:lpstr>Office Theme</vt:lpstr>
      <vt:lpstr>COVID-19 Vaccination  California  </vt:lpstr>
      <vt:lpstr>How strong is the correlation between cases/deaths, and vaccination rates? </vt:lpstr>
      <vt:lpstr>CDC</vt:lpstr>
      <vt:lpstr>USAFacts.org</vt:lpstr>
      <vt:lpstr>Data Cleanup David</vt:lpstr>
      <vt:lpstr>CDC Cleaning</vt:lpstr>
      <vt:lpstr>CA CDC Data Cleaning</vt:lpstr>
      <vt:lpstr>CategoricalDtype Sorting</vt:lpstr>
      <vt:lpstr>Manually Code Cases per Month</vt:lpstr>
      <vt:lpstr>Finding Monthly Death Totals</vt:lpstr>
      <vt:lpstr>Merging the Cleaned Dataframes</vt:lpstr>
      <vt:lpstr>Describe the Analysis Process</vt:lpstr>
      <vt:lpstr>Cases By Month Bar Chart</vt:lpstr>
      <vt:lpstr>Fully Vaccinated per Month vs. Fully Vaccinated Total Code</vt:lpstr>
      <vt:lpstr>Fully Vaccinated Per Month vs. Fully Vaccinated Total</vt:lpstr>
      <vt:lpstr>Cases vs. Total With One or More Shots Code</vt:lpstr>
      <vt:lpstr>Deaths vs. Total With One or More Shots Code  </vt:lpstr>
      <vt:lpstr>Cases and Deaths vs. Total With One or More Shots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Vaccination  California</dc:title>
  <dc:creator>Tikaram Subedy</dc:creator>
  <cp:lastModifiedBy>David Koski</cp:lastModifiedBy>
  <cp:revision>15</cp:revision>
  <dcterms:created xsi:type="dcterms:W3CDTF">2021-08-11T17:44:32Z</dcterms:created>
  <dcterms:modified xsi:type="dcterms:W3CDTF">2021-08-14T03:37:01Z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